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Old Standard TT"/>
      <p:regular r:id="rId24"/>
      <p:bold r:id="rId25"/>
      <p: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italic.fntdata"/><Relationship Id="rId25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b927bdb8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b927bdb8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b927bdb8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b927bdb8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b927bdb8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b927bdb8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b927bdb8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db927bdb8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db927bdb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db927bdb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af4bf912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daf4bf912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b927bdb8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b927bdb8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b927bdb8e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b927bdb8e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b927bdb8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b927bdb8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db927bdb8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db927bdb8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b927bdb8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b927bdb8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b9b0247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b9b0247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db9b02471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db9b02471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af4bf912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af4bf91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b927bdb8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b927bdb8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b927bdb8e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db927bdb8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b927bdb8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b927bdb8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open.toronto.ca/dataset/fire-incident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title"/>
          </p:nvPr>
        </p:nvSpPr>
        <p:spPr>
          <a:xfrm>
            <a:off x="490250" y="526350"/>
            <a:ext cx="8250300" cy="172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Toronto Fire Incidents: 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Monetary Losses Prediction using Regression Models </a:t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lt1"/>
                </a:solidFill>
              </a:rPr>
              <a:t>ITEC 4305: Final Presentation</a:t>
            </a:r>
            <a:endParaRPr b="1" sz="3200">
              <a:solidFill>
                <a:schemeClr val="l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2385125" y="3083200"/>
            <a:ext cx="4668300" cy="97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Ryan Liyanage, 216963654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Derek Anthony Hau Kau Fong, 218387209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Maurílio Tiago Brüning Schmitt, 220052197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Model: Huber Regressor (Robust regressor)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71600"/>
            <a:ext cx="3624600" cy="339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parameters using </a:t>
            </a:r>
            <a:r>
              <a:rPr lang="en" sz="1650"/>
              <a:t>GridSearchCV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{'alpha': 0.0001, 'epsilon': 2.0, 'max_iter': 1000, 'warm_start': True}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Best cross-validation score: 0.42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R-squared score: 0.4845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Mean Absolute Error: 0.17671432508880264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Mean Squared Error: 0.09375232865828498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3699" y="1171600"/>
            <a:ext cx="4294826" cy="3397200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Model: Random Forest Regressor (Ensemble method)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204325"/>
            <a:ext cx="4211400" cy="333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parameters using GridSearchCV: {'max_depth': 30, 'min_samples_leaf': 4, 'min_samples_split': 10, 'n_estimators': 300}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cross-validation score: 0.62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 score: 0.6498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Absolute Error: 0.13908100480770472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Squared Error: 0.0636864290950335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94" y="1210625"/>
            <a:ext cx="4288806" cy="3324901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XGBRegressor (Ensemble method)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71600"/>
            <a:ext cx="4128900" cy="339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parameters using GridSearchCV: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{'gamma': 0.1, 'learning_rate': 0.05, 'max_depth': 4, 'n_estimators': 200}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cross-validation score: 0.63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 score: 0.6583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Absolute Error: 0.13951366645057664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Squared Error: 0.06213834505077028</a:t>
            </a:r>
            <a:endParaRPr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511" y="1178000"/>
            <a:ext cx="4382089" cy="3397200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Model: MLP Regressor (Non-Linear Model)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71600"/>
            <a:ext cx="3891300" cy="3612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5016"/>
              <a:buFont typeface="Arial"/>
              <a:buNone/>
            </a:pPr>
            <a:r>
              <a:rPr lang="en"/>
              <a:t>Best parameters using GridSearchCV: </a:t>
            </a:r>
            <a:r>
              <a:rPr lang="en" sz="1691"/>
              <a:t>{'activation': 'tanh', 'alpha': 0.01, 'batch_size': 32, 'early_stopping': True, 'hidden_layer_sizes': (100, 50), 'learning_rate_init': 0.005, 'n_iter_no_change': 10, 'validation_fraction': 0.1}</a:t>
            </a:r>
            <a:endParaRPr sz="1691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Best cross-validation score: 0.42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R-squared score: 0.4751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Mean Absolute Error: 0.20134687709558402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Mean Squared Error: 0.0954568126536821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5400" y="1171600"/>
            <a:ext cx="4636199" cy="3612537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41871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 Comparison</a:t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425" y="72725"/>
            <a:ext cx="3275674" cy="4935051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the winner </a:t>
            </a:r>
            <a:r>
              <a:rPr lang="en"/>
              <a:t>XGBRegressor </a:t>
            </a:r>
            <a:endParaRPr/>
          </a:p>
        </p:txBody>
      </p: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311700" y="1171600"/>
            <a:ext cx="84966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best model was able to explain 66% of variance. The most important features were:</a:t>
            </a:r>
            <a:endParaRPr/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38" y="1624275"/>
            <a:ext cx="8746476" cy="3446499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 Top 5 most important features </a:t>
            </a:r>
            <a:r>
              <a:rPr lang="en"/>
              <a:t>XGBRegressor </a:t>
            </a:r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 rotWithShape="1">
          <a:blip r:embed="rId3">
            <a:alphaModFix/>
          </a:blip>
          <a:srcRect b="0" l="0" r="0" t="77040"/>
          <a:stretch/>
        </p:blipFill>
        <p:spPr>
          <a:xfrm>
            <a:off x="198775" y="1129525"/>
            <a:ext cx="8428498" cy="1333501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8" name="Google Shape;168;p28"/>
          <p:cNvSpPr txBox="1"/>
          <p:nvPr/>
        </p:nvSpPr>
        <p:spPr>
          <a:xfrm>
            <a:off x="198775" y="2632325"/>
            <a:ext cx="8428500" cy="224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In the article we used as reference, t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he authors say that the top 3 strongest effects on the fire losses are: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arenR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Degree of fire severity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arenR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Dispatched fire-fighting forces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arenR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Fire control time.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Our model matches the article.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[</a:t>
            </a:r>
            <a:r>
              <a:rPr i="1" lang="en" sz="1200">
                <a:latin typeface="Old Standard TT"/>
                <a:ea typeface="Old Standard TT"/>
                <a:cs typeface="Old Standard TT"/>
                <a:sym typeface="Old Standard TT"/>
              </a:rPr>
              <a:t>Y.-S. Lin, C.-H. Lin, P.-C. Huang</a:t>
            </a:r>
            <a:endParaRPr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Old Standard TT"/>
                <a:ea typeface="Old Standard TT"/>
                <a:cs typeface="Old Standard TT"/>
                <a:sym typeface="Old Standard TT"/>
              </a:rPr>
              <a:t>Construction of explanatory fire-loss model for buildings</a:t>
            </a:r>
            <a:endParaRPr i="1" sz="12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Old Standard TT"/>
                <a:ea typeface="Old Standard TT"/>
                <a:cs typeface="Old Standard TT"/>
                <a:sym typeface="Old Standard TT"/>
              </a:rPr>
              <a:t>Fire Safety Journal, 44 (8) (2009), pp. 1046-1052, 10.1016/j.firesaf.2009.07.005</a:t>
            </a:r>
            <a:r>
              <a:rPr lang="en" sz="1200">
                <a:latin typeface="Old Standard TT"/>
                <a:ea typeface="Old Standard TT"/>
                <a:cs typeface="Old Standard TT"/>
                <a:sym typeface="Old Standard TT"/>
              </a:rPr>
              <a:t>]</a:t>
            </a:r>
            <a:endParaRPr sz="12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69" name="Google Shape;169;p28"/>
          <p:cNvSpPr txBox="1"/>
          <p:nvPr/>
        </p:nvSpPr>
        <p:spPr>
          <a:xfrm>
            <a:off x="814375" y="1973075"/>
            <a:ext cx="31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1)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70" name="Google Shape;170;p28"/>
          <p:cNvSpPr txBox="1"/>
          <p:nvPr/>
        </p:nvSpPr>
        <p:spPr>
          <a:xfrm>
            <a:off x="1044350" y="1742525"/>
            <a:ext cx="31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2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71" name="Google Shape;171;p28"/>
          <p:cNvSpPr txBox="1"/>
          <p:nvPr/>
        </p:nvSpPr>
        <p:spPr>
          <a:xfrm>
            <a:off x="1633050" y="1536200"/>
            <a:ext cx="31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3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72" name="Google Shape;172;p28"/>
          <p:cNvSpPr txBox="1"/>
          <p:nvPr/>
        </p:nvSpPr>
        <p:spPr>
          <a:xfrm>
            <a:off x="1633050" y="1320175"/>
            <a:ext cx="31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4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73" name="Google Shape;173;p28"/>
          <p:cNvSpPr txBox="1"/>
          <p:nvPr/>
        </p:nvSpPr>
        <p:spPr>
          <a:xfrm>
            <a:off x="1613650" y="1084750"/>
            <a:ext cx="310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5</a:t>
            </a:r>
            <a:r>
              <a:rPr lang="en" sz="800">
                <a:solidFill>
                  <a:schemeClr val="dk1"/>
                </a:solidFill>
              </a:rPr>
              <a:t>)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Conclusion and 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model that was chosen: The XGB Regressor.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Based on the top features and our chosen model: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City of Toronto can improve their risk management plans.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More informed decisions with important features in mind.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City of Toronto can more effectively allocate their resources.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Mitigate financial losses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Mitigate casualties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Ultimately, improving Toronto’s quality of life.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85" name="Google Shape;185;p30"/>
          <p:cNvSpPr txBox="1"/>
          <p:nvPr>
            <p:ph idx="1" type="body"/>
          </p:nvPr>
        </p:nvSpPr>
        <p:spPr>
          <a:xfrm>
            <a:off x="311700" y="1171600"/>
            <a:ext cx="5722500" cy="339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Pipeline (</a:t>
            </a:r>
            <a:r>
              <a:rPr lang="en"/>
              <a:t>sklearn.pipeline.Pipeline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Finding the best </a:t>
            </a:r>
            <a:r>
              <a:rPr lang="en"/>
              <a:t>parameters</a:t>
            </a:r>
            <a:r>
              <a:rPr lang="en"/>
              <a:t> using GridSearchCV in models such as Huber Regressor, Random Forest Regressor, XGBRegressor took some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Resolving git merge conflicts for .ipynb files, which were read in JSON format.</a:t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0525" y="1171599"/>
            <a:ext cx="1910949" cy="3397202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Recap: Dataset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6225" y="81650"/>
            <a:ext cx="3669776" cy="4891749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" name="Google Shape;68;p14"/>
          <p:cNvSpPr txBox="1"/>
          <p:nvPr/>
        </p:nvSpPr>
        <p:spPr>
          <a:xfrm>
            <a:off x="431450" y="1459175"/>
            <a:ext cx="3849300" cy="243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92B2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The dataset includes fire incidents as defined by the Ontario Fire Marshal (OFM) up to December 31, 2022. </a:t>
            </a:r>
            <a:endParaRPr sz="1800">
              <a:solidFill>
                <a:srgbClr val="292B2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292B2C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It contains 43 columns and nearly 30k rows.</a:t>
            </a:r>
            <a:endParaRPr sz="1800">
              <a:solidFill>
                <a:srgbClr val="292B2C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200"/>
              </a:spcBef>
              <a:spcAft>
                <a:spcPts val="57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u="sng">
                <a:solidFill>
                  <a:srgbClr val="1155CC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https://open.toronto.ca/dataset/fire-incidents/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Recap: Objectives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71600"/>
            <a:ext cx="8520600" cy="263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Estimate dollar loss of fire incidents, using open fire incident data from the city of Toronto.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Analyze factors including, but not limited to: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extent of fire, source of fire, ignition material and property use, control time, response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Aim to provide an accurate estimation of the amount of dollar loss per fire incident.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Can offer recommendations to reduce the severity of fire incident impact to fire marshals.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606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Findings from Data Analysis &amp; Exploration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250" y="725549"/>
            <a:ext cx="4154650" cy="3195249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" name="Google Shape;81;p16"/>
          <p:cNvSpPr txBox="1"/>
          <p:nvPr/>
        </p:nvSpPr>
        <p:spPr>
          <a:xfrm>
            <a:off x="678125" y="4006325"/>
            <a:ext cx="32649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Area of origin for fire incidents.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899" y="607625"/>
            <a:ext cx="4300399" cy="343110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3" name="Google Shape;83;p16"/>
          <p:cNvSpPr txBox="1"/>
          <p:nvPr/>
        </p:nvSpPr>
        <p:spPr>
          <a:xfrm>
            <a:off x="5122275" y="4038725"/>
            <a:ext cx="34218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Probable cause of fire incidents.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25" y="1171600"/>
            <a:ext cx="4336800" cy="23225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8650" y="1171600"/>
            <a:ext cx="4087726" cy="310005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7"/>
          <p:cNvSpPr txBox="1"/>
          <p:nvPr/>
        </p:nvSpPr>
        <p:spPr>
          <a:xfrm>
            <a:off x="656475" y="3607475"/>
            <a:ext cx="3783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Material first ignited</a:t>
            </a:r>
            <a:r>
              <a:rPr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for fire incidents.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5122738" y="4320050"/>
            <a:ext cx="37836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Ignition Source of fire incidents.</a:t>
            </a:r>
            <a:endParaRPr sz="15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2462675" y="0"/>
            <a:ext cx="3262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Pipeline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563784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465588" y="3000013"/>
            <a:ext cx="2806774" cy="8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7025" y="277550"/>
            <a:ext cx="3432275" cy="18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Model: Multiple Linear Regression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52250" y="1585525"/>
            <a:ext cx="3372600" cy="177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 score: 0.5005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Absolute Error: 0.1885541610880164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Squared Error: 0.0908265481134944</a:t>
            </a:r>
            <a:r>
              <a:rPr lang="en"/>
              <a:t>6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000" y="1058213"/>
            <a:ext cx="4559301" cy="3664925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Model: Lasso (L1 Regularization)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171600"/>
            <a:ext cx="4022100" cy="362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parameters using GridSearchCV: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{'alpha': 0.01}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R-squared score: 0.4902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Absolute Error: 0.1870998903408478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 Squared Error: 0.09271636404302167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6200" y="1171600"/>
            <a:ext cx="4505400" cy="3621597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Model: ElasticNet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71600"/>
            <a:ext cx="4260300" cy="3397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/>
              <a:t>Best parameters using GridSearchCV: </a:t>
            </a:r>
            <a:endParaRPr sz="1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50"/>
              <a:t>{'alpha': 0.1, 'l1_ratio': 0.1}</a:t>
            </a:r>
            <a:endParaRPr sz="165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/>
          </a:p>
          <a:p>
            <a:pPr indent="-333375" lvl="0" marL="457200" rtl="0" algn="l">
              <a:spcBef>
                <a:spcPts val="120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R-squared score: 0.4860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Mean Absolute Error: 0.18796568279373058</a:t>
            </a:r>
            <a:endParaRPr sz="1650"/>
          </a:p>
          <a:p>
            <a:pPr indent="-333375" lvl="0" marL="457200" rtl="0" algn="l">
              <a:spcBef>
                <a:spcPts val="0"/>
              </a:spcBef>
              <a:spcAft>
                <a:spcPts val="0"/>
              </a:spcAft>
              <a:buSzPts val="1650"/>
              <a:buChar char="●"/>
            </a:pPr>
            <a:r>
              <a:rPr lang="en" sz="1650"/>
              <a:t>Mean Squared Error: 0.093463413322066</a:t>
            </a:r>
            <a:endParaRPr sz="165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160" y="1171600"/>
            <a:ext cx="4226240" cy="3397200"/>
          </a:xfrm>
          <a:prstGeom prst="rect">
            <a:avLst/>
          </a:prstGeom>
          <a:noFill/>
          <a:ln cap="flat" cmpd="sng" w="9525">
            <a:solidFill>
              <a:srgbClr val="26A69A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